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9" r:id="rId13"/>
    <p:sldId id="270" r:id="rId14"/>
    <p:sldId id="271" r:id="rId15"/>
    <p:sldId id="272" r:id="rId16"/>
    <p:sldId id="274" r:id="rId17"/>
    <p:sldId id="273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B9BD5"/>
    <a:srgbClr val="9900CC"/>
    <a:srgbClr val="33CC33"/>
    <a:srgbClr val="00CC99"/>
    <a:srgbClr val="00FF99"/>
    <a:srgbClr val="FF9900"/>
    <a:srgbClr val="FF33CC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54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CB1B-67BB-46D1-981B-16FB7238B411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1D1E3-A856-4661-A3BD-E8E9179D8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505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CB1B-67BB-46D1-981B-16FB7238B411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1D1E3-A856-4661-A3BD-E8E9179D8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35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CB1B-67BB-46D1-981B-16FB7238B411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1D1E3-A856-4661-A3BD-E8E9179D8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285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CB1B-67BB-46D1-981B-16FB7238B411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1D1E3-A856-4661-A3BD-E8E9179D8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52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CB1B-67BB-46D1-981B-16FB7238B411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1D1E3-A856-4661-A3BD-E8E9179D8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515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CB1B-67BB-46D1-981B-16FB7238B411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1D1E3-A856-4661-A3BD-E8E9179D8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80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CB1B-67BB-46D1-981B-16FB7238B411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1D1E3-A856-4661-A3BD-E8E9179D8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837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CB1B-67BB-46D1-981B-16FB7238B411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1D1E3-A856-4661-A3BD-E8E9179D8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553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CB1B-67BB-46D1-981B-16FB7238B411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1D1E3-A856-4661-A3BD-E8E9179D8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42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CB1B-67BB-46D1-981B-16FB7238B411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1D1E3-A856-4661-A3BD-E8E9179D8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36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CB1B-67BB-46D1-981B-16FB7238B411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1D1E3-A856-4661-A3BD-E8E9179D8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27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ECB1B-67BB-46D1-981B-16FB7238B411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1D1E3-A856-4661-A3BD-E8E9179D8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736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california annual grassland">
            <a:extLst>
              <a:ext uri="{FF2B5EF4-FFF2-40B4-BE49-F238E27FC236}">
                <a16:creationId xmlns:a16="http://schemas.microsoft.com/office/drawing/2014/main" id="{5EDB58D8-8A83-451E-AE35-3674629F8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7760" y="-452437"/>
            <a:ext cx="9682480" cy="2387600"/>
          </a:xfrm>
        </p:spPr>
        <p:txBody>
          <a:bodyPr>
            <a:normAutofit fontScale="90000"/>
          </a:bodyPr>
          <a:lstStyle/>
          <a:p>
            <a:r>
              <a:rPr lang="en-US" sz="66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Change in California Annual Grasslands</a:t>
            </a:r>
          </a:p>
        </p:txBody>
      </p:sp>
    </p:spTree>
    <p:extLst>
      <p:ext uri="{BB962C8B-B14F-4D97-AF65-F5344CB8AC3E}">
        <p14:creationId xmlns:p14="http://schemas.microsoft.com/office/powerpoint/2010/main" val="858622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9778"/>
          <a:stretch/>
        </p:blipFill>
        <p:spPr>
          <a:xfrm>
            <a:off x="229722" y="187570"/>
            <a:ext cx="7132320" cy="6529754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377762"/>
              </p:ext>
            </p:extLst>
          </p:nvPr>
        </p:nvGraphicFramePr>
        <p:xfrm>
          <a:off x="7785100" y="737076"/>
          <a:ext cx="3962400" cy="5663729"/>
        </p:xfrm>
        <a:graphic>
          <a:graphicData uri="http://schemas.openxmlformats.org/drawingml/2006/table">
            <a:tbl>
              <a:tblPr/>
              <a:tblGrid>
                <a:gridCol w="427939">
                  <a:extLst>
                    <a:ext uri="{9D8B030D-6E8A-4147-A177-3AD203B41FA5}">
                      <a16:colId xmlns:a16="http://schemas.microsoft.com/office/drawing/2014/main" val="2396278274"/>
                    </a:ext>
                  </a:extLst>
                </a:gridCol>
                <a:gridCol w="1537411">
                  <a:extLst>
                    <a:ext uri="{9D8B030D-6E8A-4147-A177-3AD203B41FA5}">
                      <a16:colId xmlns:a16="http://schemas.microsoft.com/office/drawing/2014/main" val="1925778611"/>
                    </a:ext>
                  </a:extLst>
                </a:gridCol>
                <a:gridCol w="998525">
                  <a:extLst>
                    <a:ext uri="{9D8B030D-6E8A-4147-A177-3AD203B41FA5}">
                      <a16:colId xmlns:a16="http://schemas.microsoft.com/office/drawing/2014/main" val="211567222"/>
                    </a:ext>
                  </a:extLst>
                </a:gridCol>
                <a:gridCol w="998525">
                  <a:extLst>
                    <a:ext uri="{9D8B030D-6E8A-4147-A177-3AD203B41FA5}">
                      <a16:colId xmlns:a16="http://schemas.microsoft.com/office/drawing/2014/main" val="584939358"/>
                    </a:ext>
                  </a:extLst>
                </a:gridCol>
              </a:tblGrid>
              <a:tr h="333696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Species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P-Value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937588"/>
                  </a:ext>
                </a:extLst>
              </a:tr>
              <a:tr h="31852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Grp 1</a:t>
                      </a:r>
                    </a:p>
                  </a:txBody>
                  <a:tcPr marL="9525" marR="9525" marT="9525" marB="0" vert="vert27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Elymus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(N)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0.801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7564406"/>
                  </a:ext>
                </a:extLst>
              </a:tr>
              <a:tr h="3185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Nassella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(N)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7728082"/>
                  </a:ext>
                </a:extLst>
              </a:tr>
              <a:tr h="3185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bro.carinatus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(N)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68174"/>
                  </a:ext>
                </a:extLst>
              </a:tr>
              <a:tr h="3185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Vulpia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(N)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6180697"/>
                  </a:ext>
                </a:extLst>
              </a:tr>
              <a:tr h="3063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vert="vert27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3795186"/>
                  </a:ext>
                </a:extLst>
              </a:tr>
              <a:tr h="31852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92D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Grp 2</a:t>
                      </a:r>
                    </a:p>
                  </a:txBody>
                  <a:tcPr marL="9525" marR="9525" marT="9525" marB="0" vert="vert27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Lolium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(E)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3925417"/>
                  </a:ext>
                </a:extLst>
              </a:tr>
              <a:tr h="3185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Bro.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hord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(E)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0.723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2821892"/>
                  </a:ext>
                </a:extLst>
              </a:tr>
              <a:tr h="3185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Trifolium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(E)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0.607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164413"/>
                  </a:ext>
                </a:extLst>
              </a:tr>
              <a:tr h="28212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vert="vert27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746508"/>
                  </a:ext>
                </a:extLst>
              </a:tr>
              <a:tr h="31852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Grp 3</a:t>
                      </a:r>
                    </a:p>
                  </a:txBody>
                  <a:tcPr marL="9525" marR="9525" marT="9525" marB="0" vert="vert27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Taeniatherum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(I)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7770765"/>
                  </a:ext>
                </a:extLst>
              </a:tr>
              <a:tr h="3185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Aegilops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(I)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3152867"/>
                  </a:ext>
                </a:extLst>
              </a:tr>
              <a:tr h="3185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2764574"/>
                  </a:ext>
                </a:extLst>
              </a:tr>
              <a:tr h="28212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384561"/>
                  </a:ext>
                </a:extLst>
              </a:tr>
              <a:tr h="31852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9900C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Grp 4</a:t>
                      </a:r>
                    </a:p>
                  </a:txBody>
                  <a:tcPr marL="9525" marR="9525" marT="9525" marB="0" vert="vert27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Avena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(E)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0.819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3628424"/>
                  </a:ext>
                </a:extLst>
              </a:tr>
              <a:tr h="3185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Bro.diandrus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(E)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0.553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7371368"/>
                  </a:ext>
                </a:extLst>
              </a:tr>
              <a:tr h="3185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Leymus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(N)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0.303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0.036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545151"/>
                  </a:ext>
                </a:extLst>
              </a:tr>
              <a:tr h="3185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Lotus (N)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1018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6627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617" y="43545"/>
            <a:ext cx="9478296" cy="67702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6D2E83-C5E6-4223-A87F-69C788136E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48" t="23793" r="-20441" b="-23793"/>
          <a:stretch/>
        </p:blipFill>
        <p:spPr>
          <a:xfrm>
            <a:off x="9545242" y="2819462"/>
            <a:ext cx="1968849" cy="190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829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685" y="-124937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Fitting Markov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685" y="1033865"/>
            <a:ext cx="7632031" cy="5966375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Markov models describe transitions between discrete states.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Origins (and primary use) in biostatistics</a:t>
            </a:r>
          </a:p>
          <a:p>
            <a:pPr lvl="1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Transitions and stability of states denoted by a matrix of transition probabilities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Fit covariates to elements of this transition probability matrix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Priority: Does containing an initial planting group increase the probability of transition to this group?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Environmental Variation: Do certain transitions become more likely under different environmental conditions?</a:t>
            </a:r>
          </a:p>
          <a:p>
            <a:pPr lvl="1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Measuring drought stress through SPEI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Standardized metric of drought stress, allows for multiscale comparisons (1, 2, and 3 year cumulative drought stress)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030" y="537845"/>
            <a:ext cx="4299285" cy="612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69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A4617B-8EB2-47C0-AFFF-671370F35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D9E6A9-4FDA-4281-907D-6C4DECC9B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1437"/>
            <a:ext cx="10515600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75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01A4E0-B333-468A-AE7D-665D2C2CC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204447-7978-4AFC-87CB-912E1DB82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9801036" cy="57270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6D2E83-C5E6-4223-A87F-69C788136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1036" y="2386472"/>
            <a:ext cx="2466376" cy="23058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6EF88B-E62E-47A3-82CA-2F87050C8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82043"/>
            <a:ext cx="266700" cy="33147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3C90206-F6E4-4A94-A409-C9CF454A80BD}"/>
              </a:ext>
            </a:extLst>
          </p:cNvPr>
          <p:cNvSpPr txBox="1">
            <a:spLocks/>
          </p:cNvSpPr>
          <p:nvPr/>
        </p:nvSpPr>
        <p:spPr>
          <a:xfrm>
            <a:off x="5605195" y="-2195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Native Species</a:t>
            </a:r>
          </a:p>
        </p:txBody>
      </p:sp>
    </p:spTree>
    <p:extLst>
      <p:ext uri="{BB962C8B-B14F-4D97-AF65-F5344CB8AC3E}">
        <p14:creationId xmlns:p14="http://schemas.microsoft.com/office/powerpoint/2010/main" val="464345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01A4E0-B333-468A-AE7D-665D2C2CC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204447-7978-4AFC-87CB-912E1DB82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9801036" cy="57270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6D2E83-C5E6-4223-A87F-69C788136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1036" y="2386472"/>
            <a:ext cx="2466376" cy="23058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6EF88B-E62E-47A3-82CA-2F87050C8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82043"/>
            <a:ext cx="266700" cy="3314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350EEC4-3BCA-4A36-BFF7-02A916BD2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742" y="1166011"/>
            <a:ext cx="9534336" cy="491798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7BF17EC-CAB6-425F-A538-ED930972EEBF}"/>
              </a:ext>
            </a:extLst>
          </p:cNvPr>
          <p:cNvSpPr txBox="1">
            <a:spLocks/>
          </p:cNvSpPr>
          <p:nvPr/>
        </p:nvSpPr>
        <p:spPr>
          <a:xfrm>
            <a:off x="5605195" y="-2195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Priority Annuals</a:t>
            </a:r>
          </a:p>
        </p:txBody>
      </p:sp>
    </p:spTree>
    <p:extLst>
      <p:ext uri="{BB962C8B-B14F-4D97-AF65-F5344CB8AC3E}">
        <p14:creationId xmlns:p14="http://schemas.microsoft.com/office/powerpoint/2010/main" val="931677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01A4E0-B333-468A-AE7D-665D2C2CC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204447-7978-4AFC-87CB-912E1DB82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9801036" cy="57270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6D2E83-C5E6-4223-A87F-69C788136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1036" y="2386472"/>
            <a:ext cx="2466376" cy="23058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6EF88B-E62E-47A3-82CA-2F87050C8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82043"/>
            <a:ext cx="266700" cy="3314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6ACAA3-D024-45E7-90AC-3869E6B77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657" y="1167766"/>
            <a:ext cx="9470859" cy="495967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71953E8-6F65-420D-AA6A-7C7921CD4FFC}"/>
              </a:ext>
            </a:extLst>
          </p:cNvPr>
          <p:cNvSpPr txBox="1">
            <a:spLocks/>
          </p:cNvSpPr>
          <p:nvPr/>
        </p:nvSpPr>
        <p:spPr>
          <a:xfrm>
            <a:off x="5605195" y="-2195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Invaders</a:t>
            </a:r>
          </a:p>
        </p:txBody>
      </p:sp>
    </p:spTree>
    <p:extLst>
      <p:ext uri="{BB962C8B-B14F-4D97-AF65-F5344CB8AC3E}">
        <p14:creationId xmlns:p14="http://schemas.microsoft.com/office/powerpoint/2010/main" val="1495600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01A4E0-B333-468A-AE7D-665D2C2CC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204447-7978-4AFC-87CB-912E1DB82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9801036" cy="57270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6D2E83-C5E6-4223-A87F-69C788136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1036" y="2386472"/>
            <a:ext cx="2466376" cy="23058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6EF88B-E62E-47A3-82CA-2F87050C8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82043"/>
            <a:ext cx="266700" cy="3314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350EEC4-3BCA-4A36-BFF7-02A916BD2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742" y="1166011"/>
            <a:ext cx="9534336" cy="49179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967B11-9F5D-482A-97C9-E950D570F7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826" y="1182053"/>
            <a:ext cx="9358563" cy="49447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A3ED27-2628-4C7E-B903-2192A44D74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111" y="1182053"/>
            <a:ext cx="9515319" cy="511056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8278E1A-E9BF-4506-B19E-3FCBC1A32304}"/>
              </a:ext>
            </a:extLst>
          </p:cNvPr>
          <p:cNvSpPr txBox="1">
            <a:spLocks/>
          </p:cNvSpPr>
          <p:nvPr/>
        </p:nvSpPr>
        <p:spPr>
          <a:xfrm>
            <a:off x="5605195" y="-2195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Dry Annuals</a:t>
            </a:r>
          </a:p>
        </p:txBody>
      </p:sp>
    </p:spTree>
    <p:extLst>
      <p:ext uri="{BB962C8B-B14F-4D97-AF65-F5344CB8AC3E}">
        <p14:creationId xmlns:p14="http://schemas.microsoft.com/office/powerpoint/2010/main" val="3422351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DC58B8A-080D-494E-AA1A-4E3F7C3F1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685" y="1033865"/>
            <a:ext cx="7632031" cy="596637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Separating California grassland vegetation into states based on provenance (plant origin) may fail to capture ecological function and performance.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Priority and climate act as key drivers of community turnover in California annual grasslands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Many of our hypothesized notions of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invasibility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stability, etc. appear to be supported by this data: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 stability of native communities + resistance to new invaders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Some annual species quickly colonize new environments, but do not persist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New invaders are great at invading annual communities, do poorly under drought conditions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Some species appear able to capitalize on extended droughts.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A666A50-6D13-41BB-A522-202FC0B97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85" y="-124937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Key Takeaways</a:t>
            </a:r>
          </a:p>
        </p:txBody>
      </p:sp>
    </p:spTree>
    <p:extLst>
      <p:ext uri="{BB962C8B-B14F-4D97-AF65-F5344CB8AC3E}">
        <p14:creationId xmlns:p14="http://schemas.microsoft.com/office/powerpoint/2010/main" val="2993143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0632" y="224589"/>
            <a:ext cx="7003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Introduction to California Annual Grasslands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7095" y="914400"/>
            <a:ext cx="6572985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California Grasslands: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Cover more than 10% of the state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Economically important – ranching, agriculture, water management, other ecosystem services…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b="1" dirty="0"/>
              <a:t>Natural History: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Former dominance of perennial bunchgrasses (?)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Introduction + naturalization of annual forage species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Recent prominence of several invaders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0"/>
            <a:r>
              <a:rPr lang="en-US" sz="2400" b="1" dirty="0"/>
              <a:t>Temporal dynamics: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Difficult to predict what species will appear in a given year, but valuable to do so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Thought to be governed by several key dynamics: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Fecundity, seed limitation, and interactions at the seedling stage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Priority effects and persistence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Water limitation and drought stress</a:t>
            </a:r>
          </a:p>
          <a:p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904A54-B1B4-440D-8FEA-F3F7AB4E1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677" y="557758"/>
            <a:ext cx="4296228" cy="574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44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0632" y="224589"/>
            <a:ext cx="4636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Conceptualizing Turnover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3255" y="904240"/>
            <a:ext cx="534202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Species-specific patterns can be messy at small scales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State-transition models find discrete “states” that best define the total variation in vegetation types.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History of use in rangeland management: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Strong links between vegetation and soil characteristics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State assignments and transition frequencies related to environmental variables and management practices (RDM)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569" y="513347"/>
            <a:ext cx="6338903" cy="575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677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" y="45508"/>
            <a:ext cx="5710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Questions re: State and Transition Models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542" y="930442"/>
            <a:ext cx="6138810" cy="537410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70793" y="693616"/>
            <a:ext cx="5181600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b="1" dirty="0"/>
              <a:t>States:	</a:t>
            </a:r>
            <a:endParaRPr lang="en-US" b="1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How many are there? What species define states? </a:t>
            </a:r>
            <a:r>
              <a:rPr lang="en-US" sz="2000" i="1" dirty="0"/>
              <a:t>Reliance on expert opinions.</a:t>
            </a:r>
          </a:p>
          <a:p>
            <a:pPr lvl="2"/>
            <a:endParaRPr lang="en-US" dirty="0"/>
          </a:p>
          <a:p>
            <a:pPr lvl="1"/>
            <a:r>
              <a:rPr lang="en-US" sz="2000" b="1" dirty="0"/>
              <a:t>Transitions:</a:t>
            </a:r>
            <a:endParaRPr lang="en-US" b="1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What governs transitions between states? Which states are the most stable? </a:t>
            </a:r>
            <a:r>
              <a:rPr lang="en-US" sz="2000" i="1" dirty="0"/>
              <a:t>Can be difficult to conduct separate trials of state change.</a:t>
            </a:r>
            <a:endParaRPr lang="en-US" i="1" dirty="0"/>
          </a:p>
          <a:p>
            <a:pPr lvl="2"/>
            <a:endParaRPr lang="en-US" i="1" dirty="0"/>
          </a:p>
          <a:p>
            <a:pPr lvl="2"/>
            <a:endParaRPr lang="en-US" dirty="0"/>
          </a:p>
          <a:p>
            <a:pPr lvl="1"/>
            <a:r>
              <a:rPr lang="en-US" sz="2000" b="1" dirty="0"/>
              <a:t>Can provide a more quantitative assessment by:</a:t>
            </a:r>
            <a:endParaRPr lang="en-US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Detecting the optimal number of states in the dataset.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Incorporating transitions between discrete states into modelling framework.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90094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0631" y="224589"/>
            <a:ext cx="114824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b="1" dirty="0"/>
              <a:t>Classic models of California grasslands suggest that there are three key “states” in annual rangelands:</a:t>
            </a:r>
            <a:endParaRPr lang="en-US" sz="3200" dirty="0"/>
          </a:p>
        </p:txBody>
      </p:sp>
      <p:pic>
        <p:nvPicPr>
          <p:cNvPr id="1034" name="Picture 10" descr="Image result for taeniatherum caput-medusa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3633" y="1426802"/>
            <a:ext cx="3197225" cy="239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stipa pulchr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62" y="1428118"/>
            <a:ext cx="3622139" cy="239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bromus hordeaceu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897" y="1426802"/>
            <a:ext cx="3622139" cy="239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0162" y="4049308"/>
            <a:ext cx="362213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Native Perennials</a:t>
            </a:r>
          </a:p>
          <a:p>
            <a:pPr algn="ctr"/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Limited recruitment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Seed limitation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Strong competitors once established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Resilience to adverse environmental conditions</a:t>
            </a:r>
          </a:p>
          <a:p>
            <a:pPr marL="742950" lvl="1" indent="-285750">
              <a:buFontTx/>
              <a:buChar char="-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86897" y="4049308"/>
            <a:ext cx="3622139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Naturalized Annuals</a:t>
            </a:r>
          </a:p>
          <a:p>
            <a:pPr algn="ctr"/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Strong priority effects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Large seeds, high fecundity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 competitive ability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Limited persistence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Small seed bank</a:t>
            </a:r>
          </a:p>
          <a:p>
            <a:pPr marL="742950" lvl="1" indent="-285750">
              <a:buFontTx/>
              <a:buChar char="-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13465" y="4049308"/>
            <a:ext cx="362213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Invasive Species</a:t>
            </a:r>
          </a:p>
          <a:p>
            <a:pPr algn="ctr"/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Effective invaders of annual-dominated systems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Drought sensitivity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Late phenology</a:t>
            </a:r>
          </a:p>
          <a:p>
            <a:pPr marL="742950" lvl="1" indent="-285750">
              <a:buFontTx/>
              <a:buChar char="-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Tx/>
              <a:buChar char="-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Tx/>
              <a:buChar char="-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501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0632" y="224589"/>
            <a:ext cx="4973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/>
              <a:t>Introduction to the WAPS data:</a:t>
            </a:r>
            <a:endParaRPr lang="en-US" sz="2800" dirty="0"/>
          </a:p>
        </p:txBody>
      </p:sp>
      <p:pic>
        <p:nvPicPr>
          <p:cNvPr id="2050" name="Picture 2" descr="https://dl2.boxcloud.com/api/2.0/internal_files/300474536521/versions/316319861497/representations/jpg_paged_2048x2048/content/1.jpg?access_token=1!FZxJC6D3-WFphpbzg40rapksFWH5Q0gD-DnM6LZ_PIWWwmi3HlJ0xVgMxvXSKzYWb5rca3dNAbltA7XGb4Gpzxw3tQ-sIiGHZqgv4dj3tr1JpJ4pUeiCqufALEIA7C_CAC5cYGPFUsM6zzM5B8RdrG8ymhRwQTDI4FDz-AqW7T8NP6OpUWsCJfl2Ew91nTztSHKChPg2q3LCABT31HJIL3tSwLKidkwF5ef-2lk_B9WElkTnLxVOV-NZzXOBM4kPi60E4AVcY90opgjWWPUkpQ69qzKYtnIGSYCaV0E2p-V5fbuMlixziN-sbBaypkBU_nS6TeQXbEvEXcz0-fweYfsO3wHEEbt3-yf1FQxrLvPc8qs6n_c7f6oGAFsYKwKQTAcEgXkylW-vL9oNHR25d9Pv9UBIIb5lcrSibS48ZITW-xMlAnaKaOxPnINQAGHzkSsL2uKqA-yDoadTxct9UsOLSQOqaPNxPq3Ff8SHk1GMRQI0C72M-OU9fSv04zbGzd9_f4hGhZeB6HVcJaPuSUYl-_AowN3qfgCoSF3X9urVgYEOWkMBhhKr-DabKY18&amp;box_client_name=box-content-preview&amp;box_client_version=1.55.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4" r="-484"/>
          <a:stretch/>
        </p:blipFill>
        <p:spPr bwMode="auto">
          <a:xfrm>
            <a:off x="7925915" y="323849"/>
            <a:ext cx="3782816" cy="283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cimi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40"/>
          <a:stretch/>
        </p:blipFill>
        <p:spPr bwMode="auto">
          <a:xfrm>
            <a:off x="7925914" y="3725541"/>
            <a:ext cx="3782816" cy="269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17095" y="747809"/>
            <a:ext cx="6833938" cy="7571303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r>
              <a:rPr lang="en-US" sz="2400" b="1" dirty="0"/>
              <a:t>Natives</a:t>
            </a:r>
            <a:r>
              <a:rPr lang="en-US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Nassella</a:t>
            </a:r>
            <a:r>
              <a:rPr lang="en-US" dirty="0"/>
              <a:t> </a:t>
            </a:r>
            <a:r>
              <a:rPr lang="en-US" dirty="0" err="1"/>
              <a:t>pulchra</a:t>
            </a:r>
            <a:r>
              <a:rPr lang="en-US" dirty="0"/>
              <a:t> (syn. </a:t>
            </a:r>
            <a:r>
              <a:rPr lang="en-US" dirty="0" err="1"/>
              <a:t>Stipa</a:t>
            </a:r>
            <a:r>
              <a:rPr lang="en-US" dirty="0"/>
              <a:t> </a:t>
            </a:r>
            <a:r>
              <a:rPr lang="en-US" dirty="0" err="1"/>
              <a:t>pulchra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Elymus</a:t>
            </a:r>
            <a:r>
              <a:rPr lang="en-US" dirty="0"/>
              <a:t> </a:t>
            </a:r>
            <a:r>
              <a:rPr lang="en-US" dirty="0" err="1"/>
              <a:t>glaucus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Lotus </a:t>
            </a:r>
            <a:r>
              <a:rPr lang="en-US" dirty="0" err="1"/>
              <a:t>purshianus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Leymus</a:t>
            </a:r>
            <a:r>
              <a:rPr lang="en-US" dirty="0"/>
              <a:t> </a:t>
            </a:r>
            <a:r>
              <a:rPr lang="en-US" dirty="0" err="1"/>
              <a:t>triticoides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Lupinus</a:t>
            </a:r>
            <a:r>
              <a:rPr lang="en-US" dirty="0"/>
              <a:t> bicolor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Poa</a:t>
            </a:r>
            <a:r>
              <a:rPr lang="en-US" dirty="0"/>
              <a:t> </a:t>
            </a:r>
            <a:r>
              <a:rPr lang="en-US" dirty="0" err="1"/>
              <a:t>secunda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Vulpia</a:t>
            </a:r>
            <a:r>
              <a:rPr lang="en-US" dirty="0"/>
              <a:t> </a:t>
            </a:r>
            <a:r>
              <a:rPr lang="en-US" dirty="0" err="1"/>
              <a:t>microstachys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b="1" dirty="0"/>
              <a:t>Naturalized Annuals: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Avena</a:t>
            </a:r>
            <a:r>
              <a:rPr lang="en-US" dirty="0"/>
              <a:t> </a:t>
            </a:r>
            <a:r>
              <a:rPr lang="en-US" dirty="0" err="1"/>
              <a:t>fatua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Bromus</a:t>
            </a:r>
            <a:r>
              <a:rPr lang="en-US" dirty="0"/>
              <a:t> </a:t>
            </a:r>
            <a:r>
              <a:rPr lang="en-US" dirty="0" err="1"/>
              <a:t>hordeacous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Lolium</a:t>
            </a:r>
            <a:r>
              <a:rPr lang="en-US" dirty="0"/>
              <a:t> </a:t>
            </a:r>
            <a:r>
              <a:rPr lang="en-US" dirty="0" err="1"/>
              <a:t>multiflorum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Trifolium</a:t>
            </a:r>
            <a:r>
              <a:rPr lang="en-US" dirty="0"/>
              <a:t> </a:t>
            </a:r>
            <a:r>
              <a:rPr lang="en-US" dirty="0" err="1"/>
              <a:t>subterraneum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b="1" dirty="0"/>
              <a:t>Invasive Species: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Aegilops</a:t>
            </a:r>
            <a:r>
              <a:rPr lang="en-US" dirty="0"/>
              <a:t> triuncialis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Taeniatherum</a:t>
            </a:r>
            <a:r>
              <a:rPr lang="en-US" dirty="0"/>
              <a:t> caput-</a:t>
            </a:r>
            <a:r>
              <a:rPr lang="en-US" dirty="0" err="1"/>
              <a:t>medusae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570563"/>
            <a:ext cx="7251033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Planted in full factorial combinations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I, N, A, I+A, N+A, N+I, N+I+A</a:t>
            </a:r>
          </a:p>
          <a:p>
            <a:pPr lvl="1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Observed consistently from 2008 to present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Measurements of plant species composition, areal cover throughout the growing season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Environmental data provided from a local CIMIS  (California Irrigation Monitoring System) station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052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dl2.boxcloud.com/api/2.0/internal_files/300477397455/versions/316322737983/representations/jpg_paged_2048x2048/content/1.jpg?access_token=1!CpSHYAVQBrQwjSGZShyAjR520QTJFXo-NeS8nwjMoRT0tu_U1yskHHhO7-lz0t6ymWXYG7ppPdVB1_8Awp2gVxERpjQaoboi1aTnYIsJ2zMQpoqAC6KDyzPLUBZ8fyKswMC8xChT-zYANT7RCjx-LXMoj2anmaSxm21AkauIW_JIr-1aRvIAoHiOY-sl_IlKwuiSy1o6SP60SZE5r12jNuCuRaWgYxE9pm1wHSOmNacwSZHtJWxXrlET_N9MnbZBNw8g1SarYbdCG3UocbqnifmIL8GYg4jDRfGohaNbOcZ_Y913sUHRDXXQhpOe3g9dzuvkm7skzwE8OxoYM3-tgueE9dfjM6wyaQCkSloxomrd74FmoOKzf9XXskm6e5U3pMgxVMJAtTvjaPGQbCKNf9rNCMAg-1LYWgCOuucFU4HlzlE8qLclPjbXpxQM_TM0paB6LleiUBZD6G7Qb5hcExSaRko7_qlsMkooWHwbXkaP2viUy83y0DjDDissrPMfP3rMDa9Gzud0WbAW5c4Gvi90astWPp-CbeObZp-GT8zv8o9FY748gds7qGNBV6Hg&amp;box_client_name=box-content-preview&amp;box_client_version=1.55.0">
            <a:extLst>
              <a:ext uri="{FF2B5EF4-FFF2-40B4-BE49-F238E27FC236}">
                <a16:creationId xmlns:a16="http://schemas.microsoft.com/office/drawing/2014/main" id="{BF9319BB-A313-40C4-A71F-E2C44B6D7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FCF579-EADC-424B-B984-ED1205ECF9F4}"/>
              </a:ext>
            </a:extLst>
          </p:cNvPr>
          <p:cNvSpPr/>
          <p:nvPr/>
        </p:nvSpPr>
        <p:spPr>
          <a:xfrm>
            <a:off x="0" y="1270000"/>
            <a:ext cx="12192000" cy="4460240"/>
          </a:xfrm>
          <a:prstGeom prst="rect">
            <a:avLst/>
          </a:prstGeom>
          <a:solidFill>
            <a:srgbClr val="FFFFFF">
              <a:alpha val="61000"/>
            </a:srgb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40632" y="224589"/>
            <a:ext cx="7684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b="1" u="sng" dirty="0"/>
              <a:t>What questions can we ask with this data?</a:t>
            </a:r>
            <a:endParaRPr lang="en-US" sz="28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1005840" y="1667844"/>
            <a:ext cx="969264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b="1" dirty="0"/>
              <a:t>What states arise from different planting compositions?</a:t>
            </a:r>
          </a:p>
          <a:p>
            <a:pPr lvl="1" algn="ctr"/>
            <a:endParaRPr lang="en-US" sz="2000" b="1" dirty="0"/>
          </a:p>
          <a:p>
            <a:pPr lvl="1" algn="ctr"/>
            <a:r>
              <a:rPr lang="en-US" sz="2400" b="1" dirty="0"/>
              <a:t>How do state assignments vary over time? </a:t>
            </a:r>
          </a:p>
          <a:p>
            <a:pPr lvl="1" algn="ctr"/>
            <a:endParaRPr lang="en-US" sz="2400" b="1" dirty="0"/>
          </a:p>
          <a:p>
            <a:pPr lvl="1" algn="ctr"/>
            <a:r>
              <a:rPr lang="en-US" sz="2400" b="1" dirty="0"/>
              <a:t>Are transitions between states characterized by continuous, reversible changes, or non-reversible changes?</a:t>
            </a:r>
          </a:p>
          <a:p>
            <a:pPr lvl="1" algn="ctr"/>
            <a:endParaRPr lang="en-US" sz="2000" b="1" dirty="0"/>
          </a:p>
          <a:p>
            <a:pPr lvl="1" algn="ctr"/>
            <a:r>
              <a:rPr lang="en-US" sz="2400" b="1" dirty="0"/>
              <a:t>What governs transitions between states? Do planting mixtures (contingency effects) and environmental variation guide state assignments over time?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109104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92ED0-3143-45B5-B203-28F5D9E9F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63" y="0"/>
            <a:ext cx="11381874" cy="68291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440B1E-6877-42C3-BEDF-73E9F6CD2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195" y="1650476"/>
            <a:ext cx="5289469" cy="15751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86CCB1-00A8-4E01-BDA2-A6C578D0D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441" y="4803988"/>
            <a:ext cx="5279945" cy="14822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6146C74-DE3C-496B-82E5-A816C1AB20E6}"/>
              </a:ext>
            </a:extLst>
          </p:cNvPr>
          <p:cNvSpPr/>
          <p:nvPr/>
        </p:nvSpPr>
        <p:spPr>
          <a:xfrm>
            <a:off x="1031452" y="94592"/>
            <a:ext cx="5289469" cy="4631317"/>
          </a:xfrm>
          <a:prstGeom prst="rect">
            <a:avLst/>
          </a:prstGeom>
          <a:solidFill>
            <a:srgbClr val="5B9BD5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464340-06BF-4D6C-B6A8-64F192B9113B}"/>
              </a:ext>
            </a:extLst>
          </p:cNvPr>
          <p:cNvSpPr/>
          <p:nvPr/>
        </p:nvSpPr>
        <p:spPr>
          <a:xfrm>
            <a:off x="6409194" y="94592"/>
            <a:ext cx="5289469" cy="4631317"/>
          </a:xfrm>
          <a:prstGeom prst="rect">
            <a:avLst/>
          </a:prstGeom>
          <a:solidFill>
            <a:srgbClr val="FFFF00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C384D5-9852-4317-9DDB-F24689AD0CFB}"/>
              </a:ext>
            </a:extLst>
          </p:cNvPr>
          <p:cNvSpPr/>
          <p:nvPr/>
        </p:nvSpPr>
        <p:spPr>
          <a:xfrm>
            <a:off x="1045441" y="4820501"/>
            <a:ext cx="5289469" cy="1465775"/>
          </a:xfrm>
          <a:prstGeom prst="rect">
            <a:avLst/>
          </a:prstGeom>
          <a:solidFill>
            <a:schemeClr val="accent2">
              <a:lumMod val="40000"/>
              <a:lumOff val="60000"/>
              <a:alpha val="168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7476EA-285A-42D1-A40D-463FA4A87210}"/>
              </a:ext>
            </a:extLst>
          </p:cNvPr>
          <p:cNvSpPr txBox="1"/>
          <p:nvPr/>
        </p:nvSpPr>
        <p:spPr>
          <a:xfrm>
            <a:off x="6554868" y="5006493"/>
            <a:ext cx="49930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b="1" u="sng" dirty="0"/>
              <a:t>Functional Group Proportional Abundances</a:t>
            </a:r>
            <a:endParaRPr lang="en-US" b="1" dirty="0"/>
          </a:p>
          <a:p>
            <a:pPr lvl="1" algn="ctr"/>
            <a:r>
              <a:rPr lang="en-US" sz="24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Annual exotic grasses</a:t>
            </a:r>
          </a:p>
          <a:p>
            <a:pPr lvl="1" algn="ctr"/>
            <a:r>
              <a:rPr lang="en-US" sz="2400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Native perennial grasses</a:t>
            </a:r>
          </a:p>
          <a:p>
            <a:pPr lvl="1" algn="ctr"/>
            <a:r>
              <a:rPr lang="en-US" sz="2400" b="1" dirty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Invasive grasses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EF1B5D-DE67-47F4-A3BE-9A1F5A3606D2}"/>
              </a:ext>
            </a:extLst>
          </p:cNvPr>
          <p:cNvSpPr txBox="1"/>
          <p:nvPr/>
        </p:nvSpPr>
        <p:spPr>
          <a:xfrm>
            <a:off x="166255" y="-207818"/>
            <a:ext cx="461665" cy="230832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</a:rPr>
              <a:t>One Group Mixes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8454F0-0FB9-4A78-98FE-1DD7155A4E74}"/>
              </a:ext>
            </a:extLst>
          </p:cNvPr>
          <p:cNvSpPr txBox="1"/>
          <p:nvPr/>
        </p:nvSpPr>
        <p:spPr>
          <a:xfrm>
            <a:off x="11730335" y="917326"/>
            <a:ext cx="461665" cy="230832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Two Group Mixes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F9625D-3511-42BD-91FE-41AB8743FB40}"/>
              </a:ext>
            </a:extLst>
          </p:cNvPr>
          <p:cNvSpPr txBox="1"/>
          <p:nvPr/>
        </p:nvSpPr>
        <p:spPr>
          <a:xfrm>
            <a:off x="123161" y="4220782"/>
            <a:ext cx="461665" cy="234141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Three Group Mix</a:t>
            </a:r>
          </a:p>
        </p:txBody>
      </p:sp>
    </p:spTree>
    <p:extLst>
      <p:ext uri="{BB962C8B-B14F-4D97-AF65-F5344CB8AC3E}">
        <p14:creationId xmlns:p14="http://schemas.microsoft.com/office/powerpoint/2010/main" val="69255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s://im3.ezgif.com/tmp/ezgif-3-a0df2a313953-gif-im/frame_000_delay-0.1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10" y="133131"/>
            <a:ext cx="7661070" cy="5383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9F53098-8B9E-4909-AEAC-D8B60AAA8439}"/>
              </a:ext>
            </a:extLst>
          </p:cNvPr>
          <p:cNvSpPr/>
          <p:nvPr/>
        </p:nvSpPr>
        <p:spPr>
          <a:xfrm>
            <a:off x="5933440" y="117089"/>
            <a:ext cx="7134590" cy="5256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684" y="117089"/>
            <a:ext cx="7993625" cy="538367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353800" y="117089"/>
            <a:ext cx="2155723" cy="67409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665633" y="117089"/>
            <a:ext cx="627217" cy="67409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5400000">
            <a:off x="5391076" y="11337"/>
            <a:ext cx="627217" cy="1092123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39200" y="0"/>
            <a:ext cx="627217" cy="558420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31309" y="5441393"/>
            <a:ext cx="10674809" cy="1938992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n>
                  <a:solidFill>
                    <a:schemeClr val="tx1"/>
                  </a:solidFill>
                </a:ln>
                <a:solidFill>
                  <a:srgbClr val="33CC33"/>
                </a:solidFill>
              </a:rPr>
              <a:t>Native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n>
                  <a:solidFill>
                    <a:schemeClr val="tx1"/>
                  </a:solidFill>
                </a:ln>
                <a:solidFill>
                  <a:srgbClr val="00B0F0"/>
                </a:solidFill>
              </a:rPr>
              <a:t>Invasive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Naturalized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ln>
                <a:solidFill>
                  <a:schemeClr val="tx1"/>
                </a:solidFill>
              </a:ln>
            </a:endParaRPr>
          </a:p>
          <a:p>
            <a:endParaRPr lang="en-US" sz="2400" b="1" dirty="0">
              <a:ln>
                <a:solidFill>
                  <a:schemeClr val="tx1"/>
                </a:solidFill>
              </a:ln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n>
                  <a:solidFill>
                    <a:schemeClr val="tx1"/>
                  </a:solidFill>
                </a:ln>
                <a:solidFill>
                  <a:srgbClr val="FF33CC"/>
                </a:solidFill>
              </a:rPr>
              <a:t>Native + Invasive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n>
                  <a:solidFill>
                    <a:schemeClr val="tx1"/>
                  </a:solidFill>
                </a:ln>
                <a:solidFill>
                  <a:srgbClr val="FF9900"/>
                </a:solidFill>
              </a:rPr>
              <a:t>Native + Naturalized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n>
                  <a:solidFill>
                    <a:schemeClr val="tx1"/>
                  </a:solidFill>
                </a:ln>
                <a:solidFill>
                  <a:srgbClr val="9900CC"/>
                </a:solidFill>
              </a:rPr>
              <a:t>Invasive + Naturalized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ln>
                <a:solidFill>
                  <a:schemeClr val="tx1"/>
                </a:solidFill>
              </a:ln>
            </a:endParaRPr>
          </a:p>
          <a:p>
            <a:endParaRPr lang="en-US" sz="2400" b="1" dirty="0">
              <a:ln>
                <a:solidFill>
                  <a:schemeClr val="tx1"/>
                </a:solidFill>
              </a:ln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n>
                  <a:solidFill>
                    <a:schemeClr val="tx1"/>
                  </a:solidFill>
                </a:ln>
                <a:solidFill>
                  <a:srgbClr val="00CC99"/>
                </a:solidFill>
              </a:rPr>
              <a:t>Native + Invasive + Naturalized</a:t>
            </a:r>
          </a:p>
        </p:txBody>
      </p:sp>
    </p:spTree>
    <p:extLst>
      <p:ext uri="{BB962C8B-B14F-4D97-AF65-F5344CB8AC3E}">
        <p14:creationId xmlns:p14="http://schemas.microsoft.com/office/powerpoint/2010/main" val="360909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5925</TotalTime>
  <Words>744</Words>
  <Application>Microsoft Office PowerPoint</Application>
  <PresentationFormat>Widescreen</PresentationFormat>
  <Paragraphs>226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State Change in California Annual Grasslands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Fitting Markov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Takeaways</vt:lpstr>
    </vt:vector>
  </TitlesOfParts>
  <Company>University of California, Davis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State Change in California Annual Grasslands</dc:title>
  <dc:creator>Evan Batzer</dc:creator>
  <cp:lastModifiedBy>evan batzer</cp:lastModifiedBy>
  <cp:revision>49</cp:revision>
  <dcterms:created xsi:type="dcterms:W3CDTF">2018-10-30T20:40:06Z</dcterms:created>
  <dcterms:modified xsi:type="dcterms:W3CDTF">2018-11-04T23:53:46Z</dcterms:modified>
</cp:coreProperties>
</file>